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1pPr>
    <a:lvl2pPr marL="0" marR="0" indent="4572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2pPr>
    <a:lvl3pPr marL="0" marR="0" indent="9144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3pPr>
    <a:lvl4pPr marL="0" marR="0" indent="13716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4pPr>
    <a:lvl5pPr marL="0" marR="0" indent="18288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5pPr>
    <a:lvl6pPr marL="0" marR="0" indent="22860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6pPr>
    <a:lvl7pPr marL="0" marR="0" indent="27432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7pPr>
    <a:lvl8pPr marL="0" marR="0" indent="32004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8pPr>
    <a:lvl9pPr marL="0" marR="0" indent="36576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Author and Date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457200" defTabSz="825500">
              <a:buClrTx/>
              <a:buSzTx/>
              <a:buNone/>
              <a:defRPr spc="-55" sz="5500"/>
            </a:lvl2pPr>
            <a:lvl3pPr marL="0" indent="914400" defTabSz="825500">
              <a:buClrTx/>
              <a:buSzTx/>
              <a:buNone/>
              <a:defRPr spc="-55" sz="5500"/>
            </a:lvl3pPr>
            <a:lvl4pPr marL="0" indent="1371600" defTabSz="825500">
              <a:buClrTx/>
              <a:buSzTx/>
              <a:buNone/>
              <a:defRPr spc="-55" sz="5500"/>
            </a:lvl4pPr>
            <a:lvl5pPr marL="0" indent="1828800" defTabSz="825500">
              <a:buClrTx/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latin typeface="+mn-lt"/>
                <a:ea typeface="+mn-ea"/>
                <a:cs typeface="+mn-cs"/>
                <a:sym typeface="Montserrat Bold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pc="-252" sz="8400">
                <a:latin typeface="+mn-lt"/>
                <a:ea typeface="+mn-ea"/>
                <a:cs typeface="+mn-cs"/>
                <a:sym typeface="Montserrat Bold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pc="-252" sz="8400">
                <a:latin typeface="+mn-lt"/>
                <a:ea typeface="+mn-ea"/>
                <a:cs typeface="+mn-cs"/>
                <a:sym typeface="Montserrat Bold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pc="-252" sz="8400">
                <a:latin typeface="+mn-lt"/>
                <a:ea typeface="+mn-ea"/>
                <a:cs typeface="+mn-cs"/>
                <a:sym typeface="Montserrat Bold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pc="-252" sz="8400">
                <a:latin typeface="+mn-lt"/>
                <a:ea typeface="+mn-ea"/>
                <a:cs typeface="+mn-cs"/>
                <a:sym typeface="Montserrat Bold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Montserrat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Montserrat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Montserrat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Montserrat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Montserrat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j-lt"/>
                <a:ea typeface="+mj-ea"/>
                <a:cs typeface="+mj-cs"/>
                <a:sym typeface="Graphik Semi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j-lt"/>
                <a:ea typeface="+mj-ea"/>
                <a:cs typeface="+mj-cs"/>
                <a:sym typeface="Graphik Semi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j-lt"/>
                <a:ea typeface="+mj-ea"/>
                <a:cs typeface="+mj-cs"/>
                <a:sym typeface="Graphik Semi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j-lt"/>
                <a:ea typeface="+mj-ea"/>
                <a:cs typeface="+mj-cs"/>
                <a:sym typeface="Graphik Semi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j-lt"/>
                <a:ea typeface="+mj-ea"/>
                <a:cs typeface="+mj-cs"/>
                <a:sym typeface="Graphik Semi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wo jellyfish against a pink background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Two jellyfish touching against a dark blue background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Two jellyfish against a blue background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wo jellyfish touching against a dark blue background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wo jellyfish touching against a dark blue background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  <a:latin typeface="+mj-lt"/>
                <a:ea typeface="+mj-ea"/>
                <a:cs typeface="+mj-cs"/>
                <a:sym typeface="Graphik Semibold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wo jellyfish against a blue background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j-lt"/>
                <a:ea typeface="+mj-ea"/>
                <a:cs typeface="+mj-cs"/>
                <a:sym typeface="Graphik Semibold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/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/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/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/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wo jellyfish against a pink background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j-lt"/>
                <a:ea typeface="+mj-ea"/>
                <a:cs typeface="+mj-cs"/>
                <a:sym typeface="Graphik Semibold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lide Subtitle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/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j-lt"/>
                <a:ea typeface="+mj-ea"/>
                <a:cs typeface="+mj-cs"/>
                <a:sym typeface="Graphik Semibold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/>
            </a:lvl1pPr>
          </a:lstStyle>
          <a:p>
            <a:pPr/>
            <a:r>
              <a:t>Slide Subtitle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j-lt"/>
                <a:ea typeface="+mj-ea"/>
                <a:cs typeface="+mj-cs"/>
                <a:sym typeface="Graphik Semibold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/>
            </a:lvl1pPr>
          </a:lstStyle>
          <a:p>
            <a:pPr/>
            <a:r>
              <a:t>Slide Subtitle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j-lt"/>
                <a:ea typeface="+mj-ea"/>
                <a:cs typeface="+mj-cs"/>
                <a:sym typeface="Graphik Semibold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spcBef>
                <a:spcPts val="0"/>
              </a:spcBef>
              <a:defRPr sz="22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Montserrat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936 grams of awesom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936 grams of awesome</a:t>
            </a:r>
          </a:p>
        </p:txBody>
      </p:sp>
      <p:sp>
        <p:nvSpPr>
          <p:cNvPr id="172" name="Tomaž Zama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Tomaž Zaman</a:t>
            </a:r>
          </a:p>
        </p:txBody>
      </p:sp>
      <p:sp>
        <p:nvSpPr>
          <p:cNvPr id="173" name="Challenges of building our own home router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Challenges of building our own home router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F*ck it, I’ll make my own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F*ck it, I’ll make my own.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x86  vs.  ARM64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x86  </a:t>
            </a:r>
            <a:r>
              <a:rPr>
                <a:latin typeface="Montserrat Medium"/>
                <a:ea typeface="Montserrat Medium"/>
                <a:cs typeface="Montserrat Medium"/>
                <a:sym typeface="Montserrat Medium"/>
              </a:rPr>
              <a:t>vs.</a:t>
            </a:r>
            <a:r>
              <a:t>  ARM64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x86  vs.  ARM64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x86  </a:t>
            </a:r>
            <a:r>
              <a:rPr>
                <a:latin typeface="Montserrat Medium"/>
                <a:ea typeface="Montserrat Medium"/>
                <a:cs typeface="Montserrat Medium"/>
                <a:sym typeface="Montserrat Medium"/>
              </a:rPr>
              <a:t>vs.</a:t>
            </a:r>
            <a:r>
              <a:t>  ARM64</a:t>
            </a:r>
          </a:p>
        </p:txBody>
      </p:sp>
      <p:sp>
        <p:nvSpPr>
          <p:cNvPr id="196" name="X"/>
          <p:cNvSpPr txBox="1"/>
          <p:nvPr/>
        </p:nvSpPr>
        <p:spPr>
          <a:xfrm>
            <a:off x="7991950" y="4895850"/>
            <a:ext cx="2169059" cy="392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6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NXP  vs.  Marvell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NXP  </a:t>
            </a:r>
            <a:r>
              <a:rPr>
                <a:latin typeface="Montserrat Medium"/>
                <a:ea typeface="Montserrat Medium"/>
                <a:cs typeface="Montserrat Medium"/>
                <a:sym typeface="Montserrat Medium"/>
              </a:rPr>
              <a:t>vs.</a:t>
            </a:r>
            <a:r>
              <a:t>  Marvell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NXP  vs.  Marvell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NXP  </a:t>
            </a:r>
            <a:r>
              <a:rPr>
                <a:latin typeface="Montserrat Medium"/>
                <a:ea typeface="Montserrat Medium"/>
                <a:cs typeface="Montserrat Medium"/>
                <a:sym typeface="Montserrat Medium"/>
              </a:rPr>
              <a:t>vs.</a:t>
            </a:r>
            <a:r>
              <a:t>  Marvell</a:t>
            </a:r>
          </a:p>
        </p:txBody>
      </p:sp>
      <p:sp>
        <p:nvSpPr>
          <p:cNvPr id="201" name="X"/>
          <p:cNvSpPr txBox="1"/>
          <p:nvPr/>
        </p:nvSpPr>
        <p:spPr>
          <a:xfrm>
            <a:off x="13572432" y="4916884"/>
            <a:ext cx="2169059" cy="392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6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10 Gigab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10 Gigabit</a:t>
            </a:r>
          </a:p>
        </p:txBody>
      </p:sp>
      <p:sp>
        <p:nvSpPr>
          <p:cNvPr id="204" name="At least two port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At least two ports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NXP LayerScape LS1046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NXP LayerScape LS1046A</a:t>
            </a:r>
          </a:p>
        </p:txBody>
      </p:sp>
      <p:sp>
        <p:nvSpPr>
          <p:cNvPr id="207" name="Perfect choice for ~$7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Perfect choice for ~$70</a:t>
            </a:r>
          </a:p>
        </p:txBody>
      </p:sp>
      <p:sp>
        <p:nvSpPr>
          <p:cNvPr id="208" name="2 or 4 cor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2 or 4 cores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Up to 16 GB of RAM (with ECC support)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6 Gigabit interfaces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2 10 Gigabit interfaces (!)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1 PCIe lane (3.0)</a:t>
            </a:r>
          </a:p>
          <a:p>
            <a:pPr/>
          </a:p>
          <a:p>
            <a:pPr/>
            <a:r>
              <a:t>But most importantly…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Hardware offloading!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defTabSz="1731220">
              <a:defRPr spc="-318" sz="15903"/>
            </a:lvl1pPr>
          </a:lstStyle>
          <a:p>
            <a:pPr/>
            <a:r>
              <a:t>Hardware offloading!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LS1046A HW offload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LS1046A HW offloading</a:t>
            </a:r>
          </a:p>
        </p:txBody>
      </p:sp>
      <p:sp>
        <p:nvSpPr>
          <p:cNvPr id="213" name="“Regular” traffic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“Regular” traffic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PPPoE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VLAN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NAT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IPS/IDS (with some limitations)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orm factor: nano-ITX (12 x 12 cm)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 factor: nano-ITX </a:t>
            </a:r>
            <a:r>
              <a:rPr>
                <a:latin typeface="Montserrat Light"/>
                <a:ea typeface="Montserrat Light"/>
                <a:cs typeface="Montserrat Light"/>
                <a:sym typeface="Montserrat Light"/>
              </a:rPr>
              <a:t>(12 x 12 cm)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shot 2025-04-07 at 11.37.17.png" descr="Screenshot 2025-04-07 at 11.37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86" y="69850"/>
            <a:ext cx="24219028" cy="15140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Form factor: nano-ITX-ish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 factor: nano-ITX-ish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mall PCB realesta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Small PCB realestate</a:t>
            </a:r>
          </a:p>
        </p:txBody>
      </p:sp>
      <p:sp>
        <p:nvSpPr>
          <p:cNvPr id="220" name="For the amount of functionality we wanted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For the amount of functionality we wanted</a:t>
            </a:r>
          </a:p>
        </p:txBody>
      </p:sp>
      <p:sp>
        <p:nvSpPr>
          <p:cNvPr id="221" name="2 SFP+ cag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 SFP+ cages</a:t>
            </a:r>
          </a:p>
          <a:p>
            <a:pPr/>
            <a:r>
              <a:t>3 RJ-45 ports</a:t>
            </a:r>
          </a:p>
          <a:p>
            <a:pPr/>
            <a:r>
              <a:t>USB power delivery</a:t>
            </a:r>
          </a:p>
          <a:p>
            <a:pPr/>
            <a:r>
              <a:t>UART/console</a:t>
            </a:r>
          </a:p>
          <a:p>
            <a:pPr/>
            <a:r>
              <a:t>8 GB of ECC RAM</a:t>
            </a:r>
          </a:p>
          <a:p>
            <a:pPr/>
            <a:r>
              <a:t>NOR + NAND for bootloader and OS</a:t>
            </a:r>
          </a:p>
          <a:p>
            <a:pPr/>
            <a:r>
              <a:t>M.2 ports for wireless support</a:t>
            </a:r>
          </a:p>
          <a:p>
            <a:pPr/>
            <a:r>
              <a:t>Battery socket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 rot="551516">
            <a:off x="-9759975" y="-10736745"/>
            <a:ext cx="47731931" cy="26849212"/>
          </a:xfrm>
          <a:prstGeom prst="rect">
            <a:avLst/>
          </a:prstGeom>
        </p:spPr>
      </p:pic>
      <p:sp>
        <p:nvSpPr>
          <p:cNvPr id="226" name="SFP+ needs a retimer + clock"/>
          <p:cNvSpPr txBox="1"/>
          <p:nvPr>
            <p:ph type="title" idx="4294967295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</a:defRPr>
            </a:lvl1pPr>
          </a:lstStyle>
          <a:p>
            <a:pPr/>
            <a:r>
              <a:t>SFP+ needs a retimer + clock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 rot="551516">
            <a:off x="-9565007" y="-5797555"/>
            <a:ext cx="47731931" cy="26849212"/>
          </a:xfrm>
          <a:prstGeom prst="rect">
            <a:avLst/>
          </a:prstGeom>
        </p:spPr>
      </p:pic>
      <p:sp>
        <p:nvSpPr>
          <p:cNvPr id="231" name="RJ-45 ports need magnetics + PHY"/>
          <p:cNvSpPr txBox="1"/>
          <p:nvPr>
            <p:ph type="title" idx="4294967295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</a:defRPr>
            </a:lvl1pPr>
          </a:lstStyle>
          <a:p>
            <a:pPr/>
            <a:r>
              <a:t>RJ-45 ports need magnetics + PHY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-1247766" y="-701868"/>
            <a:ext cx="25631766" cy="144178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36" name="Solution: standoffs!"/>
          <p:cNvSpPr txBox="1"/>
          <p:nvPr>
            <p:ph type="title" idx="4294967295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Solution: standoffs!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 rot="475690">
            <a:off x="-5561663" y="-754382"/>
            <a:ext cx="47731931" cy="26849212"/>
          </a:xfrm>
          <a:prstGeom prst="rect">
            <a:avLst/>
          </a:prstGeom>
        </p:spPr>
      </p:pic>
      <p:sp>
        <p:nvSpPr>
          <p:cNvPr id="239" name="USB Power delivery"/>
          <p:cNvSpPr txBox="1"/>
          <p:nvPr>
            <p:ph type="title" idx="4294967295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USB Power delivery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8 power suppl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8 power supplies</a:t>
            </a:r>
          </a:p>
        </p:txBody>
      </p:sp>
      <p:sp>
        <p:nvSpPr>
          <p:cNvPr id="242" name="USB PD (20 V -&gt; 5 V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USB PD (</a:t>
            </a:r>
            <a:r>
              <a:rPr>
                <a:latin typeface="+mn-lt"/>
                <a:ea typeface="+mn-ea"/>
                <a:cs typeface="+mn-cs"/>
                <a:sym typeface="Montserrat Bold"/>
              </a:rPr>
              <a:t>20 V</a:t>
            </a:r>
            <a:r>
              <a:t> -&gt; </a:t>
            </a:r>
            <a:r>
              <a:rPr>
                <a:latin typeface="+mn-lt"/>
                <a:ea typeface="+mn-ea"/>
                <a:cs typeface="+mn-cs"/>
                <a:sym typeface="Montserrat Bold"/>
              </a:rPr>
              <a:t>5 V</a:t>
            </a:r>
            <a:r>
              <a:t>)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rPr>
                <a:latin typeface="+mn-lt"/>
                <a:ea typeface="+mn-ea"/>
                <a:cs typeface="+mn-cs"/>
                <a:sym typeface="Montserrat Bold"/>
              </a:rPr>
              <a:t>3.3</a:t>
            </a:r>
            <a:r>
              <a:t> and </a:t>
            </a:r>
            <a:r>
              <a:rPr>
                <a:latin typeface="+mn-lt"/>
                <a:ea typeface="+mn-ea"/>
                <a:cs typeface="+mn-cs"/>
                <a:sym typeface="Montserrat Bold"/>
              </a:rPr>
              <a:t>1.8 V</a:t>
            </a:r>
            <a:r>
              <a:t> for ICs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rPr>
                <a:latin typeface="+mn-lt"/>
                <a:ea typeface="+mn-ea"/>
                <a:cs typeface="+mn-cs"/>
                <a:sym typeface="Montserrat Bold"/>
              </a:rPr>
              <a:t>2.5</a:t>
            </a:r>
            <a:r>
              <a:t> and </a:t>
            </a:r>
            <a:r>
              <a:rPr>
                <a:latin typeface="+mn-lt"/>
                <a:ea typeface="+mn-ea"/>
                <a:cs typeface="+mn-cs"/>
                <a:sym typeface="Montserrat Bold"/>
              </a:rPr>
              <a:t>1.2 V</a:t>
            </a:r>
            <a:r>
              <a:t> for RAM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rPr>
                <a:latin typeface="+mn-lt"/>
                <a:ea typeface="+mn-ea"/>
                <a:cs typeface="+mn-cs"/>
                <a:sym typeface="Montserrat Bold"/>
              </a:rPr>
              <a:t>1 V</a:t>
            </a:r>
            <a:r>
              <a:t> for core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rPr>
                <a:latin typeface="+mn-lt"/>
                <a:ea typeface="+mn-ea"/>
                <a:cs typeface="+mn-cs"/>
                <a:sym typeface="Montserrat Bold"/>
              </a:rPr>
              <a:t>1.35 V</a:t>
            </a:r>
            <a:r>
              <a:t> for SERDES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DSC01080.jpeg" descr="DSC01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06744" y="-1926670"/>
            <a:ext cx="26354011" cy="17569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 rot="565792">
            <a:off x="-11943616" y="-6044514"/>
            <a:ext cx="47731930" cy="26849211"/>
          </a:xfrm>
          <a:prstGeom prst="rect">
            <a:avLst/>
          </a:prstGeom>
        </p:spPr>
      </p:pic>
      <p:sp>
        <p:nvSpPr>
          <p:cNvPr id="247" name="Oh, the memories…"/>
          <p:cNvSpPr txBox="1"/>
          <p:nvPr>
            <p:ph type="title" idx="4294967295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12700" dist="63500" dir="2700000">
                    <a:srgbClr val="000000"/>
                  </a:outerShdw>
                </a:effectLst>
              </a:defRPr>
            </a:lvl1pPr>
          </a:lstStyle>
          <a:p>
            <a:pPr/>
            <a:r>
              <a:t>Oh, the memories…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 rot="21532319">
            <a:off x="-1488678" y="-1012906"/>
            <a:ext cx="27361534" cy="15390863"/>
          </a:xfrm>
          <a:prstGeom prst="rect">
            <a:avLst/>
          </a:prstGeom>
        </p:spPr>
      </p:pic>
      <p:sp>
        <p:nvSpPr>
          <p:cNvPr id="250" name="Battery + M.2 connectors"/>
          <p:cNvSpPr txBox="1"/>
          <p:nvPr>
            <p:ph type="title" idx="4294967295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Battery + M.2 connectors</a:t>
            </a:r>
          </a:p>
        </p:txBody>
      </p:sp>
      <p:pic>
        <p:nvPicPr>
          <p:cNvPr id="251" name="Two jellyfish touching against a dark blue background" descr="Two jellyfish touching against a dark blue background"/>
          <p:cNvPicPr>
            <a:picLocks noChangeAspect="1"/>
          </p:cNvPicPr>
          <p:nvPr/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 rot="21532319">
            <a:off x="-1488678" y="-1012906"/>
            <a:ext cx="27361534" cy="15390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54" name="User experience matters! A lot!"/>
          <p:cNvSpPr txBox="1"/>
          <p:nvPr>
            <p:ph type="title" idx="4294967295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User experience matters! A lot!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57" name="Two jellyfish touching against a dark blue background" descr="Two jellyfish touching against a dark blue background"/>
          <p:cNvPicPr>
            <a:picLocks noChangeAspect="1"/>
          </p:cNvPicPr>
          <p:nvPr/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-12759981" y="-4350446"/>
            <a:ext cx="64283532" cy="3615947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AM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What about networking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latin typeface="Montserrat Medium"/>
                <a:ea typeface="Montserrat Medium"/>
                <a:cs typeface="Montserrat Medium"/>
                <a:sym typeface="Montserrat Medium"/>
              </a:rPr>
              <a:t>What about</a:t>
            </a:r>
            <a:r>
              <a:t> networking?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Open sour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Open source</a:t>
            </a:r>
          </a:p>
        </p:txBody>
      </p:sp>
      <p:sp>
        <p:nvSpPr>
          <p:cNvPr id="266" name="Needs a lot of work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Needs a lot of work</a:t>
            </a:r>
          </a:p>
        </p:txBody>
      </p:sp>
      <p:sp>
        <p:nvSpPr>
          <p:cNvPr id="267" name="OPNsense and pfSense optimised for FreeBS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OPNsense and pfSense optimised for FreeBSD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OpenWRT made for resource-constrained devices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VyOS has no GUI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UbiqutiOS is not open source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DPDK + VPP is very complex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WordPres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WordPress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DSC01084.jpeg" descr="DSC010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1919" y="-1717946"/>
            <a:ext cx="25727838" cy="17151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Future pla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 plans</a:t>
            </a:r>
          </a:p>
        </p:txBody>
      </p:sp>
      <p:sp>
        <p:nvSpPr>
          <p:cNvPr id="272" name="to make it awesom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to make it awesome</a:t>
            </a:r>
          </a:p>
        </p:txBody>
      </p:sp>
      <p:sp>
        <p:nvSpPr>
          <p:cNvPr id="273" name="Finish bringup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Finish bringup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Finish the enclosure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</a:pPr>
            <a:r>
              <a:t>Make MVP (with OpenWRT for start)</a:t>
            </a:r>
          </a:p>
          <a:p>
            <a:pPr marL="640291" indent="-640291">
              <a:buClr>
                <a:srgbClr val="000000"/>
              </a:buClr>
              <a:buSzPct val="100000"/>
              <a:buChar char="•"/>
              <a:defRPr>
                <a:latin typeface="+mn-lt"/>
                <a:ea typeface="+mn-ea"/>
                <a:cs typeface="+mn-cs"/>
                <a:sym typeface="Montserrat Bold"/>
              </a:defRPr>
            </a:pPr>
            <a:r>
              <a:t>Build a community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Like, share, subscribe!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defTabSz="1706837">
              <a:defRPr spc="-313" sz="15680"/>
            </a:lvl1pPr>
          </a:lstStyle>
          <a:p>
            <a:pPr/>
            <a:r>
              <a:t>Like, share, subscribe!</a:t>
            </a:r>
          </a:p>
        </p:txBody>
      </p:sp>
      <p:sp>
        <p:nvSpPr>
          <p:cNvPr id="276" name="https://www.youtube.com/@tomazzama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https://www.youtube.com/@tomazzaman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hank you!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699" r="0" b="7699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No. Root. Access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pPr/>
            <a:r>
              <a:t>No. Root. Access.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1875" r="0" b="21874"/>
          <a:stretch>
            <a:fillRect/>
          </a:stretch>
        </p:blipFill>
        <p:spPr>
          <a:xfrm>
            <a:off x="7561262" y="4253110"/>
            <a:ext cx="9261504" cy="520959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Two jellyfish touching against a dark blue background" descr="Two jellyfish touching against a dark blue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985" r="0" b="3985"/>
          <a:stretch>
            <a:fillRect/>
          </a:stretch>
        </p:blipFill>
        <p:spPr>
          <a:xfrm>
            <a:off x="5041900" y="2836068"/>
            <a:ext cx="14300194" cy="804386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Montserrat Bold"/>
        <a:ea typeface="Montserrat Bold"/>
        <a:cs typeface="Montserrat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Montserrat Bold"/>
        <a:ea typeface="Montserrat Bold"/>
        <a:cs typeface="Montserrat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